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5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44" r:id="rId26"/>
    <p:sldId id="1190" r:id="rId27"/>
    <p:sldId id="1145" r:id="rId28"/>
    <p:sldId id="1146" r:id="rId29"/>
    <p:sldId id="1147" r:id="rId30"/>
    <p:sldId id="1148" r:id="rId31"/>
    <p:sldId id="1149" r:id="rId32"/>
    <p:sldId id="1150" r:id="rId33"/>
    <p:sldId id="1151" r:id="rId34"/>
    <p:sldId id="1152" r:id="rId35"/>
    <p:sldId id="1153" r:id="rId36"/>
    <p:sldId id="1154" r:id="rId37"/>
    <p:sldId id="1155" r:id="rId38"/>
    <p:sldId id="1156" r:id="rId39"/>
    <p:sldId id="1157" r:id="rId40"/>
    <p:sldId id="1158" r:id="rId41"/>
    <p:sldId id="1159" r:id="rId42"/>
    <p:sldId id="1160" r:id="rId43"/>
    <p:sldId id="1161" r:id="rId44"/>
    <p:sldId id="1162" r:id="rId45"/>
    <p:sldId id="1191" r:id="rId46"/>
    <p:sldId id="1163" r:id="rId47"/>
    <p:sldId id="1164" r:id="rId48"/>
    <p:sldId id="1165" r:id="rId49"/>
    <p:sldId id="1166" r:id="rId50"/>
    <p:sldId id="1167" r:id="rId51"/>
    <p:sldId id="1189" r:id="rId52"/>
    <p:sldId id="1192" r:id="rId53"/>
    <p:sldId id="1168" r:id="rId5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  </a:t>
            </a: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名师预测卷</a:t>
            </a:r>
            <a:endParaRPr lang="en-US" altLang="zh-CN" sz="50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D19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福建省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2026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年名师预测卷（一）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纯电汽车具有零排放、低噪音等优点，工作时电机将电能转化为机械能，驱动车辆行驶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下列能说明此原理的是（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42" y="2060848"/>
            <a:ext cx="11597490" cy="22096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5086" y="14147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农历正月初一，一场震撼人心的无人机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时空之门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烟火秀在某古城精彩上演（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无人机从起飞到悬停在空中过程，以下说法正确的是（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无人机整个起飞过程中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无人机悬停在空中时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只受重力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无人在悬停的时候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动能不变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无人机在匀速下降过程中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重力势能转化为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998" y="1844824"/>
            <a:ext cx="3005635" cy="22639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67614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如图所示是探究凸透镜成像规律的实验装置，透镜的焦距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，蜡烛、透镜、光屏的位置如图所示，下列操作中能在光屏上观察到烛焰清晰像的是（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向左移动蜡烛同时调节光屏的位置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从透镜右侧透过透镜向左观察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光屏移到透镜左侧调节光屏的位置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向右移动蜡烛同时调节光屏的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595" y="2098649"/>
            <a:ext cx="7053223" cy="26607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83638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如图所示的电路中，电源两端电压保持不变，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为热敏电阻，闭合开关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正常发光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上擦一些常温的酒精并用扇子对着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扇风，在酒精蒸发过程中灯泡明显变亮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酒精蒸发使热敏电阻的温度升高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酒精蒸发过程中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热敏电阻的阻值增大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电流表的示数变大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电压表的示数变小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热敏电阻两端的电压变化量小于灯泡两端的电压变化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422" y="2060848"/>
            <a:ext cx="3319141" cy="20886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3078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质量分布均匀的实心正方体甲、乙放在水平地面上，将甲、乙沿水平方向切去高度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，剩余部分对地面的压强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的关系如图所示，已知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，乙的边长为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，下列选项正确的是（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乙的密度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未切前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 kg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 cm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1 500 Pa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2765532"/>
            <a:ext cx="2424365" cy="19844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293447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近年来，我国在科研领域取得了重大成果，如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天问一号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中国天眼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等，增强了我国的综合国力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据此完成下题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天问一号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火星探测器由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长征五号遥四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运载火箭搭载发射升空（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长征五号遥四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运载火箭主要是用液态氢做燃料，是因为它的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大；火箭在加速上升的过程中机械能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不考虑燃料消耗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4128179"/>
            <a:ext cx="5861047" cy="24780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35730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热值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23398" y="35730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）我国自主研发的世界上最大口径的射电望远镜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中国天眼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），它是一面凹面镜，对光有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发散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）作用，能接收来自宇宙的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2708920"/>
            <a:ext cx="7091867" cy="29984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78982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会聚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794387" y="194377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小雨在学习电和电路后，对电路知识画了一个思维导图，请帮她补全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2204864"/>
            <a:ext cx="6510177" cy="362097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30710" y="139178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电源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95006" y="1391785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电压的特点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如图所示为可调式握力器，锻炼时抓住左手柄，用力使其碰触右手柄，完成一个握力动作，这个过程中左手柄围绕连接点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旋转，弹簧被拉伸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弹簧上端固定，下端可通过调节旋钮左右移动，从力的作用效果看，握力越大，该握力计弹簧的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若想提高训练强度，应调节旋钮使弹簧下端向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移到适当位置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3356992"/>
            <a:ext cx="3012791" cy="30557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49289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形变程度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343678" y="249289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左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如图所示，一根针插在绝缘底座上，把折成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字形的铝箔条水平架在针的顶端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当带电的塑料棒靠近铝箔条一端时，原来静止的铝箔条绕针向塑料棒方向旋转，该现象表明带电体能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）轻小物体，还说明力可以改变物体的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908" y="2708920"/>
            <a:ext cx="4281740" cy="33872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0830" y="191309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吸引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90358" y="244872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运动状态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如图所示的智能手表可以显示时间、体温、心率等信息，方便监测身体状态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下列关于该智能手表说法正确的是（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橡胶表带是绝缘体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绝缘体在任何条件下都不导电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铁的导电性能比铜弱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铁更适合做手表内部的导线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手表屏幕使用的发光二极管主要是半导体材料制成的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手表里的芯片采用超导粉末冶金技术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超导材料制成的元件电阻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1590" y="2420888"/>
            <a:ext cx="1946506" cy="24832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25466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03597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聪在探索厨房中的物态变化问题时，看到厨房中的高压锅，于是想高压锅为什么能够快速煮熟食物？爱学习的小聪去请教老师，老师告诉他这是因为液体沸点与气压有关，在老师的帮助下用如图所示的装置来探究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气压对沸点的影响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，在能塞紧烧瓶的橡皮塞上用开孔器打三个孔，孔中分别插入温度计、长颈漏斗和玻璃导管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将颜色鲜艳的橡皮膜蒙在长颈漏斗的上端，将橡皮管套在玻璃导管上，橡皮管接在注射器上，最后将烧瓶用铁架台固定住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用酒精灯加热水直至沸腾，接下来的操作是</a:t>
            </a: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，会看到长颈漏斗口的橡皮膜向外凸出的同时，烧瓶中原来沸腾的水慢慢停止沸腾，同时观察温度计的示数，若出现</a:t>
            </a: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的现象，这就说明了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气压越大，沸点越高</a:t>
            </a:r>
            <a:r>
              <a:rPr lang="en-US" altLang="zh-CN" sz="22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22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0841" y="4110281"/>
            <a:ext cx="2288501" cy="2437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69755" y="2728802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用注射器向瓶内打气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58702" y="3539699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示数升高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古田水蜜桃是福建省水蜜桃的佼佼者，请在图中画出手托着的桃子所受重力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263691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　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63" y="2577738"/>
            <a:ext cx="3005635" cy="33419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930" y="2132856"/>
            <a:ext cx="2817550" cy="324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如图所示，在一个装满水的蓄水池内有供小朋友垂钓的小鱼，水池右侧墙壁上的有一面镜子，小明在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位置通过镜子能够看到水中的鱼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，请把小明看到鱼的光路图补充完整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2348880"/>
            <a:ext cx="3180248" cy="36604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2545607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511" y="2060848"/>
            <a:ext cx="3695238" cy="3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99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）许多年轻的司机都习惯在车内放置车载香水（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），香水瓶虽然很美观，殊不知这会带来诸多的安全隐患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请用物理知识回答：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）当汽车急刹车时，香水瓶极易飞出，对人和车造成伤害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请解释汽车在急刹车时香水瓶极易飞出的原因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4566" y="5325015"/>
            <a:ext cx="11711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当汽车急刹车时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汽车的速度会迅速减小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由于惯性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香水瓶仍然会保持原来的运动状态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即继续以原来的速度向前运动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从而飞离原来的位置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会对人和车造成伤害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553" y="3045169"/>
            <a:ext cx="2841041" cy="240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）请解释香水瓶在太阳下长时间暴晒下易引起车内火灾的原因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028871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球形的玻璃瓶盖和玻璃瓶相当于凸透镜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能够对光起到会聚的作用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使太阳光会聚于一点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导致局部温度较高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引起车内着火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990" y="1556792"/>
            <a:ext cx="2841041" cy="240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）小闽注意到很多公共场所都有类似如图甲所示的提示牌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他想：摩擦力的大小与接触面的潮湿程度有什么关系呢？为了探究这一问题，他找来长条形地板砖、运动鞋、弹簧测力计和喷雾器，设计了如图乙所示的实验装置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265" y="2963886"/>
            <a:ext cx="11284437" cy="332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）为了测出鞋子与地板砖间滑动摩擦力的大小，小闽把长条形地板砖放在水平桌面上，用弹簧测力计水平拉着鞋子在地板砖上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根据二力平衡条件可知，此时弹簧测力计的示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</a:t>
            </a:r>
            <a:r>
              <a:rPr lang="en-US" altLang="zh-CN" kern="1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）滑动摩擦力的大小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265" y="2963886"/>
            <a:ext cx="11284437" cy="33238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76554" y="137608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匀速直线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43078" y="193011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等于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9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2415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）小闽用喷雾器向地板砖表面均匀喷雾改变地板砖的潮湿程度，通过实验得到如表所示的数据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闽分析数据得出结论：在其他条件不变时，摩擦力的大小随接触面潮湿程度的变化规律是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45099"/>
              </p:ext>
            </p:extLst>
          </p:nvPr>
        </p:nvGraphicFramePr>
        <p:xfrm>
          <a:off x="550590" y="2132856"/>
          <a:ext cx="10971215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439755">
                  <a:extLst>
                    <a:ext uri="{9D8B030D-6E8A-4147-A177-3AD203B41FA5}">
                      <a16:colId xmlns:a16="http://schemas.microsoft.com/office/drawing/2014/main" val="2638104353"/>
                    </a:ext>
                  </a:extLst>
                </a:gridCol>
                <a:gridCol w="1218780">
                  <a:extLst>
                    <a:ext uri="{9D8B030D-6E8A-4147-A177-3AD203B41FA5}">
                      <a16:colId xmlns:a16="http://schemas.microsoft.com/office/drawing/2014/main" val="2031423531"/>
                    </a:ext>
                  </a:extLst>
                </a:gridCol>
                <a:gridCol w="1218780">
                  <a:extLst>
                    <a:ext uri="{9D8B030D-6E8A-4147-A177-3AD203B41FA5}">
                      <a16:colId xmlns:a16="http://schemas.microsoft.com/office/drawing/2014/main" val="4243798855"/>
                    </a:ext>
                  </a:extLst>
                </a:gridCol>
                <a:gridCol w="1218780">
                  <a:extLst>
                    <a:ext uri="{9D8B030D-6E8A-4147-A177-3AD203B41FA5}">
                      <a16:colId xmlns:a16="http://schemas.microsoft.com/office/drawing/2014/main" val="1263038078"/>
                    </a:ext>
                  </a:extLst>
                </a:gridCol>
                <a:gridCol w="1218780">
                  <a:extLst>
                    <a:ext uri="{9D8B030D-6E8A-4147-A177-3AD203B41FA5}">
                      <a16:colId xmlns:a16="http://schemas.microsoft.com/office/drawing/2014/main" val="1027561746"/>
                    </a:ext>
                  </a:extLst>
                </a:gridCol>
                <a:gridCol w="1218780">
                  <a:extLst>
                    <a:ext uri="{9D8B030D-6E8A-4147-A177-3AD203B41FA5}">
                      <a16:colId xmlns:a16="http://schemas.microsoft.com/office/drawing/2014/main" val="425877386"/>
                    </a:ext>
                  </a:extLst>
                </a:gridCol>
                <a:gridCol w="1218780">
                  <a:extLst>
                    <a:ext uri="{9D8B030D-6E8A-4147-A177-3AD203B41FA5}">
                      <a16:colId xmlns:a16="http://schemas.microsoft.com/office/drawing/2014/main" val="4235755151"/>
                    </a:ext>
                  </a:extLst>
                </a:gridCol>
                <a:gridCol w="1218780">
                  <a:extLst>
                    <a:ext uri="{9D8B030D-6E8A-4147-A177-3AD203B41FA5}">
                      <a16:colId xmlns:a16="http://schemas.microsoft.com/office/drawing/2014/main" val="3435452857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喷雾次数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99843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摩擦力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413635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7014" y="4077072"/>
            <a:ext cx="7334055" cy="2160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46734" y="407707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先增大后减小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）小芸发现：超市里的收银员清点钞票时手指沾湿海绵（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），这是通过改变接触面的潮湿程度来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）摩擦力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2132856"/>
            <a:ext cx="10512142" cy="30963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39022" y="132381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增加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）板鸭是一道客家名菜，被誉为腊味之王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立冬到立春期间昼夜温差大，是制作板鸭的最佳时期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0" y="1988840"/>
            <a:ext cx="11593288" cy="316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小丽夏天和同学一起游泳时，发现人的腿在水中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下列现象与其光学原理相同的是（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水中倒影　　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皮影戏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筷子在水中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后视镜中的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endParaRPr lang="en-US" altLang="zh-CN"/>
          </a:p>
        </p:txBody>
      </p:sp>
      <p:pic>
        <p:nvPicPr>
          <p:cNvPr id="3" name="图片 2" descr="YTImage25WE582.tif&amp;830&amp;1-4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01" y="2132856"/>
            <a:ext cx="2053590" cy="1286510"/>
          </a:xfrm>
          <a:prstGeom prst="rect">
            <a:avLst/>
          </a:prstGeom>
        </p:spPr>
      </p:pic>
      <p:pic>
        <p:nvPicPr>
          <p:cNvPr id="4" name="图片 3" descr="YTImage25WE583.tif&amp;831&amp;2-4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158" y="1936552"/>
            <a:ext cx="2367915" cy="1573530"/>
          </a:xfrm>
          <a:prstGeom prst="rect">
            <a:avLst/>
          </a:prstGeom>
        </p:spPr>
      </p:pic>
      <p:pic>
        <p:nvPicPr>
          <p:cNvPr id="5" name="图片 4" descr="YTImage25WE584.tif&amp;832&amp;3-4$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58" y="4119436"/>
            <a:ext cx="2073275" cy="1558925"/>
          </a:xfrm>
          <a:prstGeom prst="rect">
            <a:avLst/>
          </a:prstGeom>
        </p:spPr>
      </p:pic>
      <p:pic>
        <p:nvPicPr>
          <p:cNvPr id="6" name="图片 5" descr="YTImage25WE585.tif&amp;833&amp;4-4$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174" y="4119436"/>
            <a:ext cx="2306955" cy="15386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393839" y="14327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14859"/>
            <a:ext cx="11485848" cy="3881768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【问题】小红同学实地参观某板鸭晾晒场，如图甲所示，发现晾晒区的地面上铺了厚厚的一层砂石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技术人员告诉她，沙子比土壤更易增大昼夜间的温度差，于是小红收集了该处的砂石和土壤用于探究它们的吸热、放热性能实验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en-US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证据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 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）小红组装如图乙所示的装置进行探究，其组装顺序是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自上而下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自下而上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）如图乙所示装置中，用相同的酒精灯分别给初温相同且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的砂石和土壤加热；根据实验数据，小红绘制了砂石和土壤的温度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时间图线，如图丙所示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0750" y="4440710"/>
            <a:ext cx="7895444" cy="21566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15486" y="254831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自下而上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03518" y="351871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质量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【解释】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）通过比较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升高的温度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加热的时间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）来比较砂石和土壤吸收热量的多少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）分析图线丙可知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的吸热能力强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3356992"/>
            <a:ext cx="9226719" cy="25202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26854" y="1377697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加热的时间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48886" y="246327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土壤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【交流】小红查阅了有关土壤比热容的相关资料，整理出如表中数据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874831"/>
              </p:ext>
            </p:extLst>
          </p:nvPr>
        </p:nvGraphicFramePr>
        <p:xfrm>
          <a:off x="618171" y="1628800"/>
          <a:ext cx="1097121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3460811">
                  <a:extLst>
                    <a:ext uri="{9D8B030D-6E8A-4147-A177-3AD203B41FA5}">
                      <a16:colId xmlns:a16="http://schemas.microsoft.com/office/drawing/2014/main" val="3340229874"/>
                    </a:ext>
                  </a:extLst>
                </a:gridCol>
                <a:gridCol w="1414796">
                  <a:extLst>
                    <a:ext uri="{9D8B030D-6E8A-4147-A177-3AD203B41FA5}">
                      <a16:colId xmlns:a16="http://schemas.microsoft.com/office/drawing/2014/main" val="1207132028"/>
                    </a:ext>
                  </a:extLst>
                </a:gridCol>
                <a:gridCol w="1950682">
                  <a:extLst>
                    <a:ext uri="{9D8B030D-6E8A-4147-A177-3AD203B41FA5}">
                      <a16:colId xmlns:a16="http://schemas.microsoft.com/office/drawing/2014/main" val="528247765"/>
                    </a:ext>
                  </a:extLst>
                </a:gridCol>
                <a:gridCol w="1950682">
                  <a:extLst>
                    <a:ext uri="{9D8B030D-6E8A-4147-A177-3AD203B41FA5}">
                      <a16:colId xmlns:a16="http://schemas.microsoft.com/office/drawing/2014/main" val="3432628648"/>
                    </a:ext>
                  </a:extLst>
                </a:gridCol>
                <a:gridCol w="2194243">
                  <a:extLst>
                    <a:ext uri="{9D8B030D-6E8A-4147-A177-3AD203B41FA5}">
                      <a16:colId xmlns:a16="http://schemas.microsoft.com/office/drawing/2014/main" val="65371286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土壤湿度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干土壤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土壤湿度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土壤湿度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土壤湿度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20%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82906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比热容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［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J∙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kg∙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］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84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baseline="30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baseline="30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baseline="30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07205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262558" y="2924760"/>
            <a:ext cx="1106375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）由数据可知土壤的比热容并不是固定值，还受</a:t>
            </a:r>
            <a:r>
              <a:rPr lang="en-US" altLang="zh-CN" sz="2400" b="0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的影响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5350" y="303934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土壤湿度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探究电流与电压的关系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实验中，保持定值电阻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不变，设计了如图甲所示的电路并进行实验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）请用笔画线代替导线，将图甲中电路连接完整，要求滑片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端滑动时，滑动变阻器接入电路的电阻变大（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连线时导线不允许交叉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741" y="3417901"/>
            <a:ext cx="9765060" cy="3168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5903" y="285293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686" y="3398989"/>
            <a:ext cx="3888432" cy="233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）连接好电路后，闭合开关，发现无论怎样移动滑片，电压表的示数约为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且保持不变，电流表的示数几乎为零，则电路的故障可能是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滑动变阻器短路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定值电阻断路　　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定值电阻短路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）排除故障后，小组成员测得多组实验数据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根据数据绘制出电阻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图像如图乙所示，由图像可得：电阻一定时，通过导体的电流与导体两端的电压成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4149080"/>
            <a:ext cx="6669667" cy="21639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23398" y="1412776"/>
            <a:ext cx="1008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黑体" panose="02010609060101010101" pitchFamily="49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51024" y="412415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正比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）将定值电阻换成标有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字样的小灯泡继续实验，根据数据绘制出小灯泡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小灯泡的额定电功率为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小组成员发现两次绘制出的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图像不同，这是因为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当灯泡实际电压为额定电压一半时的实际电功率为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，当灯泡实际电流为额定电流的一半时的实际电功率为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，分析图像发现，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4701337"/>
            <a:ext cx="5472608" cy="177558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78982" y="1916832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0.625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95406" y="2492896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灯丝的电阻随温度的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升高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5834" y="300605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而增大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39003" y="411946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大于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探究光的反射规律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的实验装置如图甲所示，平面镜放在水平桌面上，标有刻度（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图中未画出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）的白色纸板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ABCD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，在纸板上安装一支可在纸板平面内自由移动的激光笔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）实验中应选用表面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的白板，实验时，让一束光始终紧贴着纸板射向镜面上的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点，旋转白板，直到白板上能同时呈现入射光线和反射光线，看一看，此时白板与镜面的位置关系为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这个实验现象说明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4194462"/>
            <a:ext cx="7726517" cy="212626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78982" y="249289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粗糙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60954" y="357301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垂直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87494" y="3573015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反射光线、入射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光线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5843" y="4123202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和法线在同一平面内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）若测得入射光线与镜面夹角为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，则反射角度数为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，若入射光线偏离法线，则反射角将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）若保持平面镜水平不变，将线板向后倾斜一个角度（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），入射光线仍能呈现在纸板上，且沿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方向入射到平面镜的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点，此时与图甲情形对比，发生改变的是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法线方向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反射光线方向　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反射角和入射角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3212976"/>
            <a:ext cx="8373320" cy="23042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43478" y="879103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65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37652" y="1397125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变大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21545" y="3068960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）如图丙所示为液面微变监视器，光束发射器始终沿图中方向向被监视的液面发射，若反射到光电转换接收器上的光点从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移向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，则表明液面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2060848"/>
            <a:ext cx="10989981" cy="30243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63558" y="138315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上升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）某学校科学学习小组的同学为更方便地测量液体密度，开展了以下项目式研究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项目一：利用吸管、细铁丝、石蜡、记号笔和不同种密度的液体等制作了一个简易密度计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制作时，小组先将吸管两端剪平，在其下端加适当的配重，并将这一端用蜡封起来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如图甲所示，将其置于纯水中，在吸管上标出水面的位置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；取出吸管，量出标记至吸管下端的距离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如图乙所示，再将简易密度计置于待测液体中，在吸管上标记液面位置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；取出吸管，量出标记至吸管下端的距离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966" y="4581128"/>
            <a:ext cx="4960544" cy="190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图甲为一个装满水的圆形玻璃瓶，把两端开口的细玻璃管通过带孔的橡皮塞插入瓶中，使玻璃瓶密封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图乙为一自制气压计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用力捏甲玻璃瓶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细玻璃管中水面不会上升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将甲玻璃瓶放入热水中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细玻璃管中水面不会上升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贴着乙瓶细玻璃管上端开口处沿水平方向吹气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细玻璃管中水面会上升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带乙玻璃瓶乘电梯匀速从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楼到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楼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细玻璃管中水面会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下降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1844824"/>
            <a:ext cx="2399369" cy="22322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31510" y="14129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149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）在吸管下端增加适当的配重是为让吸管竖直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在液体中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）密度计在水与待测液体中的所受浮力分别为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，待测液体密度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）待测液体密度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3573016"/>
            <a:ext cx="6624736" cy="25463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391350" y="83671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漂浮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79877" y="191683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＞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4006974" y="2276872"/>
                <a:ext cx="1422184" cy="624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𝑯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sz="2400">
                    <a:ea typeface="黑体" panose="02010609060101010101" pitchFamily="49" charset="-122"/>
                  </a:rPr>
                  <a:t>∙</a:t>
                </a:r>
                <a:r>
                  <a:rPr lang="en-US" altLang="zh-CN" sz="2400" i="1">
                    <a:ea typeface="等线" panose="02010600030101010101" pitchFamily="2" charset="-122"/>
                  </a:rPr>
                  <a:t>ρ</a:t>
                </a:r>
                <a:r>
                  <a:rPr lang="zh-CN" altLang="zh-CN" sz="24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974" y="2276872"/>
                <a:ext cx="1422184" cy="624017"/>
              </a:xfrm>
              <a:prstGeom prst="rect">
                <a:avLst/>
              </a:prstGeom>
              <a:blipFill>
                <a:blip r:embed="rId3"/>
                <a:stretch>
                  <a:fillRect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9438296" y="139361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100" dirty="0">
                <a:cs typeface="Times New Roman" panose="02020603050405020304" pitchFamily="18" charset="0"/>
              </a:rPr>
              <a:t>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65613"/>
          </a:xfrm>
        </p:spPr>
        <p:txBody>
          <a:bodyPr/>
          <a:lstStyle/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）小组成员记录了该密度计在不同液体中静止时，密度计浸入液体的深度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，并填写在表格中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560300"/>
              </p:ext>
            </p:extLst>
          </p:nvPr>
        </p:nvGraphicFramePr>
        <p:xfrm>
          <a:off x="838622" y="1812198"/>
          <a:ext cx="1008112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2325636">
                  <a:extLst>
                    <a:ext uri="{9D8B030D-6E8A-4147-A177-3AD203B41FA5}">
                      <a16:colId xmlns:a16="http://schemas.microsoft.com/office/drawing/2014/main" val="707341693"/>
                    </a:ext>
                  </a:extLst>
                </a:gridCol>
                <a:gridCol w="4653291">
                  <a:extLst>
                    <a:ext uri="{9D8B030D-6E8A-4147-A177-3AD203B41FA5}">
                      <a16:colId xmlns:a16="http://schemas.microsoft.com/office/drawing/2014/main" val="3301476838"/>
                    </a:ext>
                  </a:extLst>
                </a:gridCol>
                <a:gridCol w="3102193">
                  <a:extLst>
                    <a:ext uri="{9D8B030D-6E8A-4147-A177-3AD203B41FA5}">
                      <a16:colId xmlns:a16="http://schemas.microsoft.com/office/drawing/2014/main" val="427139245"/>
                    </a:ext>
                  </a:extLst>
                </a:gridCol>
              </a:tblGrid>
              <a:tr h="456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液体密度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g∙cm</a:t>
                      </a:r>
                      <a:r>
                        <a:rPr lang="zh-CN" sz="2400" kern="100" baseline="30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kern="100" baseline="30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浸入深度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266569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4271328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517649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002715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9626297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615865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6574" y="5042956"/>
            <a:ext cx="11440128" cy="1582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利用表中数据，描绘出液体密度与浸入深度的关系图线如图丙所示，通过分析可知此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液体密度计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的刻度</a:t>
            </a:r>
            <a:r>
              <a:rPr lang="en-US" altLang="zh-CN" sz="2400" b="0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）均匀的，原因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是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</a:t>
            </a: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0" kern="10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</a:t>
            </a:r>
            <a:r>
              <a:rPr lang="en-US" altLang="zh-CN" sz="2400" b="0" kern="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8982" y="563163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不是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703718" y="562047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液体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2598" y="6120200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密度与浸入深度不成线性关系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项目二：小组成员想设计一个可显示读数的密度计，通过电流表示数反映液体密度，于是设计了如图丁所示的电路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电路中电源电压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，电流表选用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量程，定值电阻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是力敏电阻，其阻值与所受压力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的关系如图戊所示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点悬挂的重物质量为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0.8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，体积为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，力臂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不计杠杆自重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851" y="3494336"/>
            <a:ext cx="8103296" cy="274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）将重物浸没于液体中时，则此密度计所能测量液体密度的范围是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）为了提高液体密度的测量范围，小组成员咨询人工智能，它给出以下建议，其中不可行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换量程更大的电流表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将支点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往右边移动　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减小电源电压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阻值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4926" y="2060848"/>
            <a:ext cx="8496944" cy="28803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95606" y="809244"/>
            <a:ext cx="1848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0.6</a:t>
            </a:r>
            <a:r>
              <a:rPr lang="en-US" altLang="zh-CN" sz="2400" smtClean="0">
                <a:ea typeface="黑体" panose="02010609060101010101" pitchFamily="49" charset="-122"/>
              </a:rPr>
              <a:t>~</a:t>
            </a:r>
            <a:r>
              <a:rPr lang="en-US" altLang="zh-CN" sz="2400" smtClean="0">
                <a:ea typeface="等线" panose="02010600030101010101" pitchFamily="2" charset="-122"/>
              </a:rPr>
              <a:t>2.0</a:t>
            </a:r>
            <a:r>
              <a:rPr lang="en-US" altLang="zh-CN" sz="2400" smtClean="0">
                <a:ea typeface="黑体" panose="02010609060101010101" pitchFamily="49" charset="-122"/>
              </a:rPr>
              <a:t>g/cm</a:t>
            </a:r>
            <a:r>
              <a:rPr lang="en-US" altLang="zh-CN" sz="2400" baseline="30000" smtClean="0">
                <a:ea typeface="黑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566814" y="1959223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）如图所示是某型号水陆两用坦克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，它在陆地上最大行驶速度为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 km/h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，在陆地上行驶时所受阻力为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已知：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）当坦克在陆地上，以最大速度匀速直线行驶了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，牵引力做了多少功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797152"/>
            <a:ext cx="11567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坦克以最大速度匀速直线行驶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0.5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的距离为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54 km/h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27 km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因为坦克做匀速直线运动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所以牵引力大小等于阻力大小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牵引力做功为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046" y="2348880"/>
            <a:ext cx="2155533" cy="172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r>
              <a:rPr lang="zh-CN" altLang="zh-CN"/>
              <a:t>（</a:t>
            </a:r>
            <a:r>
              <a:rPr lang="en-US" altLang="zh-CN"/>
              <a:t>2</a:t>
            </a:r>
            <a:r>
              <a:rPr lang="zh-CN" altLang="zh-CN"/>
              <a:t>）当坦克漂浮在水中时，所受到的浮力是多少？</a:t>
            </a:r>
          </a:p>
        </p:txBody>
      </p:sp>
      <p:sp>
        <p:nvSpPr>
          <p:cNvPr id="3" name="矩形 2"/>
          <p:cNvSpPr/>
          <p:nvPr/>
        </p:nvSpPr>
        <p:spPr>
          <a:xfrm>
            <a:off x="360854" y="3717032"/>
            <a:ext cx="11567000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坦克漂浮在水中时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浮力大小等于重力大小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 smtClean="0"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i="1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mg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zh-CN" altLang="en-US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smtClean="0">
                <a:latin typeface="+mn-lt"/>
                <a:ea typeface="+mn-ea"/>
                <a:cs typeface="Times New Roman" panose="02020603050405020304" pitchFamily="18" charset="0"/>
              </a:rPr>
              <a:t>2.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854" y="1229554"/>
            <a:ext cx="3155917" cy="251900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7969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）坦克漂浮在水中时，浸入水中的体积是多少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319120" y="5301208"/>
                <a:ext cx="11567000" cy="1097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sz="24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浮力公式</a:t>
                </a:r>
                <a:r>
                  <a:rPr lang="en-US" altLang="zh-CN" sz="2400" i="1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baseline="-25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en-US" altLang="zh-CN" sz="2400" dirty="0">
                    <a:latin typeface="+mn-lt"/>
                    <a:ea typeface="等线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dirty="0">
                    <a:latin typeface="+mn-lt"/>
                    <a:ea typeface="黑体" panose="02010609060101010101" pitchFamily="49" charset="-122"/>
                  </a:rPr>
                  <a:t>ρ</a:t>
                </a:r>
                <a:r>
                  <a:rPr lang="zh-CN" altLang="zh-CN" sz="2400" baseline="-25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液</a:t>
                </a:r>
                <a:r>
                  <a:rPr lang="en-US" altLang="zh-CN" sz="2400" i="1" dirty="0" err="1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gV</a:t>
                </a:r>
                <a:r>
                  <a:rPr lang="zh-CN" altLang="zh-CN" sz="2400" baseline="-25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zh-CN" sz="24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得坦克排水体积</a:t>
                </a:r>
                <a:r>
                  <a:rPr lang="en-US" altLang="zh-CN" sz="2400" i="1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baseline="-25000" dirty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en-US" sz="2400" kern="100" dirty="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5000">
                                <a:latin typeface="+mn-lt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浮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>
                                <a:latin typeface="+mn-lt"/>
                                <a:ea typeface="等线" panose="02010600030101010101" pitchFamily="2" charset="-122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5000" smtClean="0">
                                <a:latin typeface="+mn-lt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en-US" sz="2400" kern="100" dirty="0" smtClean="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2.4</m:t>
                        </m:r>
                        <m:r>
                          <m:rPr>
                            <m:nor/>
                          </m:rPr>
                          <a:rPr lang="en-US" altLang="zh-CN" sz="2400"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1.0</m:t>
                        </m:r>
                        <m:r>
                          <m:rPr>
                            <m:nor/>
                          </m:rPr>
                          <a:rPr lang="en-US" altLang="zh-CN" sz="2400"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𝐤𝐠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>
                            <a:latin typeface="+mn-lt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zh-CN" altLang="en-US" sz="2400" kern="100" dirty="0" smtClean="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24m</a:t>
                </a:r>
                <a:r>
                  <a:rPr lang="en-US" altLang="zh-CN" sz="2400" baseline="300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endParaRPr lang="zh-CN" altLang="zh-CN" sz="1400" kern="100" dirty="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20" y="5301208"/>
                <a:ext cx="11567000" cy="1097929"/>
              </a:xfrm>
              <a:prstGeom prst="rect">
                <a:avLst/>
              </a:prstGeom>
              <a:blipFill>
                <a:blip r:embed="rId3"/>
                <a:stretch>
                  <a:fillRect l="-7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87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）如图甲所示为一种浴室暖风机，它通过电热丝加热冷空气使室内升温，再利用风扇吹动热空气流动，图乙所示是该型号浴室暖风机的简化电路图，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是电热丝，其阻值不随温度变化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其主要参数如表所示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kg/m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为了计算方便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数据进行了简化处理］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）暖风机正常吹暖风时的电流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6574" y="5169141"/>
                <a:ext cx="11440128" cy="15002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由图乙可知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闭合时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风扇与电热丝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并联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暖风机正常吹暖风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UI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暖风机正常吹暖风时的电流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cs typeface="Times New Roman" panose="02020603050405020304" pitchFamily="18" charset="0"/>
                              </a:rPr>
                              <m:t>热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1320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6A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5169141"/>
                <a:ext cx="11440128" cy="1500219"/>
              </a:xfrm>
              <a:prstGeom prst="rect">
                <a:avLst/>
              </a:prstGeom>
              <a:blipFill>
                <a:blip r:embed="rId2"/>
                <a:stretch>
                  <a:fillRect l="-853" r="-8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778" y="3107973"/>
            <a:ext cx="4715474" cy="17507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35366" y="461064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281516"/>
              </p:ext>
            </p:extLst>
          </p:nvPr>
        </p:nvGraphicFramePr>
        <p:xfrm>
          <a:off x="550591" y="3622144"/>
          <a:ext cx="4032447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2419468">
                  <a:extLst>
                    <a:ext uri="{9D8B030D-6E8A-4147-A177-3AD203B41FA5}">
                      <a16:colId xmlns:a16="http://schemas.microsoft.com/office/drawing/2014/main" val="2162216213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38188374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参数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3010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990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吹暖风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1320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32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吹冷风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49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6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）电热丝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发热功率；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1706" y="4482986"/>
            <a:ext cx="115841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en-US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spc="-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风扇</a:t>
            </a:r>
            <a:r>
              <a:rPr lang="en-US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电热丝</a:t>
            </a:r>
            <a:r>
              <a:rPr lang="en-US" altLang="zh-CN" sz="2400" i="1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不工作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电路消耗的电功率为</a:t>
            </a:r>
            <a:r>
              <a:rPr lang="en-US" altLang="zh-CN" sz="2400" i="1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 spc="-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冷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spc="-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110 W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spc="-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闭合时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风扇与电热丝</a:t>
            </a:r>
            <a:r>
              <a:rPr lang="en-US" altLang="zh-CN" sz="2400" i="1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并联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暖风机正常吹暖风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此时的功率为</a:t>
            </a:r>
            <a:r>
              <a:rPr lang="en-US" altLang="zh-CN" sz="2400" i="1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 spc="-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spc="-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1 320 W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则电热丝</a:t>
            </a:r>
            <a:r>
              <a:rPr lang="en-US" altLang="zh-CN" sz="2400" i="1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发热功率</a:t>
            </a:r>
            <a:r>
              <a:rPr lang="en-US" altLang="zh-CN" sz="2400" i="1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en-US" altLang="zh-CN" sz="2400" i="1" kern="100" spc="-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2400" kern="100" spc="-100" dirty="0">
                <a:cs typeface="Times New Roman" panose="02020603050405020304" pitchFamily="18" charset="0"/>
              </a:rPr>
              <a:t>＝</a:t>
            </a:r>
            <a:r>
              <a:rPr lang="en-US" altLang="zh-CN" sz="2400" i="1" kern="1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 spc="-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 baseline="-25000" dirty="0">
                <a:ea typeface="黑体" panose="02010609060101010101" pitchFamily="49" charset="-122"/>
                <a:cs typeface="Times New Roman" panose="02020603050405020304" pitchFamily="18" charset="0"/>
              </a:rPr>
              <a:t>冷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1 320 W</a:t>
            </a:r>
            <a:r>
              <a:rPr lang="zh-CN" altLang="zh-CN" sz="24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110 W</a:t>
            </a:r>
            <a:r>
              <a:rPr lang="zh-CN" altLang="zh-CN" sz="2400" kern="100" dirty="0"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 smtClean="0">
                <a:ea typeface="黑体" panose="02010609060101010101" pitchFamily="49" charset="-122"/>
                <a:cs typeface="Times New Roman" panose="02020603050405020304" pitchFamily="18" charset="0"/>
              </a:rPr>
              <a:t>1 210 W</a:t>
            </a: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046" y="1254519"/>
            <a:ext cx="6903924" cy="25632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395993" y="387170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443988"/>
              </p:ext>
            </p:extLst>
          </p:nvPr>
        </p:nvGraphicFramePr>
        <p:xfrm>
          <a:off x="550590" y="1556792"/>
          <a:ext cx="4032447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419468">
                  <a:extLst>
                    <a:ext uri="{9D8B030D-6E8A-4147-A177-3AD203B41FA5}">
                      <a16:colId xmlns:a16="http://schemas.microsoft.com/office/drawing/2014/main" val="2162216213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38188374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参数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3010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990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吹暖风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1320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32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吹冷风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49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159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）暖风机正常吹暖风时，使容积为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的浴室空气温度升高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，空气吸收的热量；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4892967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220 m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空气的质量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21 kg/m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220m</a:t>
            </a:r>
            <a:r>
              <a:rPr lang="en-US" altLang="zh-CN" sz="2400" kern="100" baseline="300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266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 kg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则空气吸收的热量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en-US" altLang="zh-CN" sz="2400" kern="100">
                <a:latin typeface="宋体"/>
                <a:ea typeface="宋体"/>
                <a:cs typeface="Times New Roman" panose="02020603050405020304" pitchFamily="18" charset="0"/>
              </a:rPr>
              <a:t> ℃ </a:t>
            </a:r>
            <a:r>
              <a:rPr lang="zh-CN" altLang="zh-CN" sz="2400" kern="100" smtClean="0">
                <a:latin typeface="+mn-lt"/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266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 kg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>
                <a:latin typeface="+mn-ea"/>
                <a:ea typeface="+mn-ea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324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767" y="1556792"/>
            <a:ext cx="6903924" cy="25632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91147" y="412005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482761"/>
              </p:ext>
            </p:extLst>
          </p:nvPr>
        </p:nvGraphicFramePr>
        <p:xfrm>
          <a:off x="406574" y="2132856"/>
          <a:ext cx="4032447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419468">
                  <a:extLst>
                    <a:ext uri="{9D8B030D-6E8A-4147-A177-3AD203B41FA5}">
                      <a16:colId xmlns:a16="http://schemas.microsoft.com/office/drawing/2014/main" val="2162216213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38188374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参数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3010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990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吹暖风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1320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32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吹冷风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49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19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）不计热量损失，使该浴室空气温度升高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需要的时间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8662"/>
              </p:ext>
            </p:extLst>
          </p:nvPr>
        </p:nvGraphicFramePr>
        <p:xfrm>
          <a:off x="550590" y="1556792"/>
          <a:ext cx="4032447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419468">
                  <a:extLst>
                    <a:ext uri="{9D8B030D-6E8A-4147-A177-3AD203B41FA5}">
                      <a16:colId xmlns:a16="http://schemas.microsoft.com/office/drawing/2014/main" val="2162216213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38188374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参数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3010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额定电压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990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吹暖风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1320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32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吹冷风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/W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110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49580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176" y="1348022"/>
            <a:ext cx="6903924" cy="25632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94556" y="391128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34566" y="4608857"/>
                <a:ext cx="11449272" cy="1844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不计热量损失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空气吸收的热量等于电热丝放出的热量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使该浴室空气温度升高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400" kern="100">
                    <a:latin typeface="+mn-ea"/>
                    <a:ea typeface="+mn-ea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需要的时间</a:t>
                </a:r>
                <a:r>
                  <a:rPr lang="en-US" altLang="zh-CN" sz="24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6000">
                                <a:latin typeface="+mn-lt"/>
                                <a:cs typeface="Times New Roman" panose="02020603050405020304" pitchFamily="18" charset="0"/>
                              </a:rPr>
                              <m:t>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5.324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+mn-lt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den>
                    </m:f>
                  </m:oMath>
                </a14:m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4608857"/>
                <a:ext cx="11449272" cy="1844479"/>
              </a:xfrm>
              <a:prstGeom prst="rect">
                <a:avLst/>
              </a:prstGeom>
              <a:blipFill>
                <a:blip r:embed="rId3"/>
                <a:stretch>
                  <a:fillRect l="-852" r="-7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177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周日的午后，小秦和爸爸在家里煮茶喝，如图所示是煮茶时的情景，小秦联想到学过的物理知识，下列有关说法中正确的是（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煮茶时满屋都是茶香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是分子运动的结果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喝茶时身体感觉变暖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主要是通过做功的方式改变了身体的内能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水沸腾后壶盖被顶起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其工作过程和内燃机的排气冲程原理相同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壶中的茶水在沸腾后继续加热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温度和内能都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1844824"/>
            <a:ext cx="2952328" cy="22142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83238" y="1383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）实践小组设计了一个身高测量仪，其简化电路如图甲所示，电源电压恒为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滑动变阻器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两端的长度及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端到地面距离均为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端移到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端的过程中，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接入电路中的阻值与滑动距离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的关系如表所示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433376"/>
              </p:ext>
            </p:extLst>
          </p:nvPr>
        </p:nvGraphicFramePr>
        <p:xfrm>
          <a:off x="360854" y="2564904"/>
          <a:ext cx="1097121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4827334">
                  <a:extLst>
                    <a:ext uri="{9D8B030D-6E8A-4147-A177-3AD203B41FA5}">
                      <a16:colId xmlns:a16="http://schemas.microsoft.com/office/drawing/2014/main" val="2774425201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2284729771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3969604684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2424618647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2374314073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4027807457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2429854124"/>
                    </a:ext>
                  </a:extLst>
                </a:gridCol>
                <a:gridCol w="877697">
                  <a:extLst>
                    <a:ext uri="{9D8B030D-6E8A-4147-A177-3AD203B41FA5}">
                      <a16:colId xmlns:a16="http://schemas.microsoft.com/office/drawing/2014/main" val="1872863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滑片移动距离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64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的阻值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082019"/>
                  </a:ext>
                </a:extLst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3654707"/>
            <a:ext cx="6336704" cy="292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0853" y="1052736"/>
            <a:ext cx="109712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b="0" kern="100" dirty="0">
                <a:solidFill>
                  <a:srgbClr val="000000"/>
                </a:solidFill>
                <a:latin typeface="+mn-lt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）图甲电路中：</a:t>
            </a:r>
            <a:endParaRPr lang="zh-CN" altLang="zh-CN" sz="1400" b="0" kern="100" dirty="0">
              <a:latin typeface="+mn-lt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宋体" panose="02010600030101010101" pitchFamily="2" charset="-122"/>
              </a:rPr>
              <a:t>①</a:t>
            </a: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闭合开关</a:t>
            </a:r>
            <a:r>
              <a:rPr lang="en-US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S</a:t>
            </a: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，当滑片</a:t>
            </a:r>
            <a:r>
              <a:rPr lang="en-US" altLang="zh-CN" sz="2400" b="0" i="1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P</a:t>
            </a: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移至</a:t>
            </a:r>
            <a:r>
              <a:rPr lang="en-US" altLang="zh-CN" sz="2400" b="0" i="1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</a:t>
            </a: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端时，电流表示数为</a:t>
            </a:r>
            <a:r>
              <a:rPr lang="en-US" altLang="zh-CN" sz="2400" b="0" kern="1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0.06 A</a:t>
            </a: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，则电阻箱</a:t>
            </a:r>
            <a:r>
              <a:rPr lang="en-US" altLang="zh-CN" sz="2400" b="0" i="1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R</a:t>
            </a:r>
            <a:r>
              <a:rPr lang="en-US" altLang="zh-CN" sz="2400" b="0" kern="100" baseline="-25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2</a:t>
            </a:r>
            <a:r>
              <a:rPr lang="zh-CN" altLang="zh-CN" sz="2400" b="0" kern="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阻值多大？</a:t>
            </a:r>
            <a:endParaRPr lang="zh-CN" altLang="zh-CN" sz="1400" b="0" kern="1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2157413"/>
            <a:ext cx="1279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smtClean="0">
                <a:cs typeface="Times New Roman" panose="02020603050405020304" pitchFamily="18" charset="0"/>
              </a:rPr>
              <a:t>100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3" y="2711411"/>
            <a:ext cx="8779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宋体" panose="02010600030101010101" pitchFamily="2" charset="-122"/>
              </a:rPr>
              <a:t>②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当身高为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 kern="10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.5 m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的学生测量时，电流表的示数为多少？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82" y="3268520"/>
            <a:ext cx="100604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04 A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3429000"/>
            <a:ext cx="6408712" cy="295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3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）图甲方案中，电流表的示数偏小，于是将电流表换成量程为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0~3V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的电压表，设计了如图乙所示的电路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，调节电阻箱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到某一定值，当测量的学生身高分别为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5m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9m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时，电压表示数变化了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2V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，则此时电阻箱</a:t>
            </a:r>
            <a:r>
              <a:rPr lang="en-US" altLang="zh-CN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的阻值多大？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9357" y="2564904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Ω</a:t>
            </a:r>
            <a:endParaRPr lang="zh-CN" altLang="en-US" dirty="0">
              <a:latin typeface="+mj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2878" y="2491145"/>
            <a:ext cx="6408712" cy="295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5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）图乙电路设计还有什么不足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4121" y="1412776"/>
            <a:ext cx="5929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当所测身高超过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9 m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电压表会超量程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2276872"/>
            <a:ext cx="7266846" cy="334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32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下列物理量的描述，最接近实际的是（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成年人步行的速度约为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km/h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一个普通中学生的质量约为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 kg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生活中不高于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220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的电压对人体都是安全的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人体感觉最舒适的环境温度约为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37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94479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年春晚的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虚拟舞台上，通过增强现实技术生动呈现了二十四节气的物态变化现象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下列场景与对应的物态变化及吸放热情况正确的是（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谷雨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模拟的雨滴从云中落下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是液化现象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需要吸热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池塘中的水在高温下变成水蒸气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是汽化现象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需要放热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霜降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虚拟草木上凝结出白色霜晶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是凝华现象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需要放热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大寒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湖面结出厚厚的冰层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是凝固现象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0351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下列四种用电器中，利用电流热效应工作的是（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电冰箱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电视机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电热水器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微波炉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关于家用电器的工作过程和家庭电路，下列说法正确的是（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家庭电路的总开关要安装在电能表的后面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有金属外壳的家用电器必须使用两孔插座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当电路中电流过大时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漏电保护器自动切断电路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空气开关的作用是当有人触电时自动切断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47334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759502" y="25115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表示不带电，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表示带正电，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表示带负电；下列选项中，氧原子及构成氧原子的粒子所带电性及结构组成描述正确的（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972947"/>
            <a:ext cx="234205" cy="3382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96" y="2103193"/>
            <a:ext cx="10815488" cy="132434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823398" y="14147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4097</Words>
  <Application>Microsoft Office PowerPoint</Application>
  <PresentationFormat>自定义</PresentationFormat>
  <Paragraphs>347</Paragraphs>
  <Slides>53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4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444</cp:revision>
  <dcterms:created xsi:type="dcterms:W3CDTF">2020-11-06T05:24:00Z</dcterms:created>
  <dcterms:modified xsi:type="dcterms:W3CDTF">2025-09-10T11:55:48Z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